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331" r:id="rId2"/>
    <p:sldId id="330" r:id="rId3"/>
    <p:sldId id="307" r:id="rId4"/>
    <p:sldId id="319" r:id="rId5"/>
    <p:sldId id="321" r:id="rId6"/>
    <p:sldId id="322" r:id="rId7"/>
    <p:sldId id="310" r:id="rId8"/>
    <p:sldId id="275" r:id="rId9"/>
    <p:sldId id="273" r:id="rId10"/>
    <p:sldId id="272"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9118" autoAdjust="0"/>
    <p:restoredTop sz="94624" autoAdjust="0"/>
  </p:normalViewPr>
  <p:slideViewPr>
    <p:cSldViewPr>
      <p:cViewPr varScale="1">
        <p:scale>
          <a:sx n="65" d="100"/>
          <a:sy n="65"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F7AEB-31FD-44D8-9EF6-F7434D29E0FE}" type="datetimeFigureOut">
              <a:rPr lang="en-US" smtClean="0"/>
              <a:pPr/>
              <a:t>2/25/2017</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925639-24E7-4523-9DED-301AC7B870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2E3B02-BFEB-4600-A9FC-0F3837C9128D}"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10"/>
          <p:cNvGrpSpPr/>
          <p:nvPr/>
        </p:nvGrpSpPr>
        <p:grpSpPr>
          <a:xfrm>
            <a:off x="152400" y="152400"/>
            <a:ext cx="8839200" cy="6553200"/>
            <a:chOff x="152400" y="152400"/>
            <a:chExt cx="8839200" cy="6553200"/>
          </a:xfrm>
        </p:grpSpPr>
        <p:grpSp>
          <p:nvGrpSpPr>
            <p:cNvPr id="5" name="مجموعة 8"/>
            <p:cNvGrpSpPr/>
            <p:nvPr/>
          </p:nvGrpSpPr>
          <p:grpSpPr>
            <a:xfrm>
              <a:off x="152400" y="152400"/>
              <a:ext cx="8839200" cy="6553200"/>
              <a:chOff x="152400" y="152400"/>
              <a:chExt cx="8839200" cy="6553200"/>
            </a:xfrm>
          </p:grpSpPr>
          <p:sp>
            <p:nvSpPr>
              <p:cNvPr id="2" name="Rectangle 1"/>
              <p:cNvSpPr/>
              <p:nvPr/>
            </p:nvSpPr>
            <p:spPr>
              <a:xfrm>
                <a:off x="702397" y="373559"/>
                <a:ext cx="7679603" cy="769441"/>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MEDICAL LASER SYSTEMS</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pic>
            <p:nvPicPr>
              <p:cNvPr id="6" name="Picture 7"/>
              <p:cNvPicPr>
                <a:picLocks noChangeAspect="1" noChangeArrowheads="1"/>
              </p:cNvPicPr>
              <p:nvPr/>
            </p:nvPicPr>
            <p:blipFill>
              <a:blip r:embed="rId3" cstate="print"/>
              <a:srcRect/>
              <a:stretch>
                <a:fillRect/>
              </a:stretch>
            </p:blipFill>
            <p:spPr bwMode="auto">
              <a:xfrm>
                <a:off x="6400800" y="1295400"/>
                <a:ext cx="2286000" cy="4191000"/>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444500" y="1295400"/>
                <a:ext cx="2374900" cy="4267200"/>
              </a:xfrm>
              <a:prstGeom prst="rect">
                <a:avLst/>
              </a:prstGeom>
              <a:ln>
                <a:noFill/>
              </a:ln>
              <a:effectLst>
                <a:outerShdw blurRad="292100" dist="139700" dir="2700000" algn="tl" rotWithShape="0">
                  <a:srgbClr val="333333">
                    <a:alpha val="65000"/>
                  </a:srgbClr>
                </a:outerShdw>
              </a:effectLst>
            </p:spPr>
          </p:pic>
          <p:pic>
            <p:nvPicPr>
              <p:cNvPr id="8" name="Picture 6" descr="5"/>
              <p:cNvPicPr>
                <a:picLocks noChangeAspect="1" noChangeArrowheads="1"/>
              </p:cNvPicPr>
              <p:nvPr/>
            </p:nvPicPr>
            <p:blipFill>
              <a:blip r:embed="rId5" cstate="print"/>
              <a:srcRect/>
              <a:stretch>
                <a:fillRect/>
              </a:stretch>
            </p:blipFill>
            <p:spPr bwMode="auto">
              <a:xfrm>
                <a:off x="3124200" y="1447800"/>
                <a:ext cx="2895600" cy="3505200"/>
              </a:xfrm>
              <a:prstGeom prst="rect">
                <a:avLst/>
              </a:prstGeom>
              <a:ln>
                <a:noFill/>
              </a:ln>
              <a:effectLst>
                <a:outerShdw blurRad="292100" dist="139700" dir="2700000" algn="tl" rotWithShape="0">
                  <a:srgbClr val="333333">
                    <a:alpha val="65000"/>
                  </a:srgbClr>
                </a:outerShdw>
              </a:effectLst>
            </p:spPr>
          </p:pic>
        </p:grpSp>
        <p:sp>
          <p:nvSpPr>
            <p:cNvPr id="10" name="مربع نص 4"/>
            <p:cNvSpPr txBox="1">
              <a:spLocks noChangeArrowheads="1"/>
            </p:cNvSpPr>
            <p:nvPr/>
          </p:nvSpPr>
          <p:spPr bwMode="auto">
            <a:xfrm>
              <a:off x="2470466" y="5629870"/>
              <a:ext cx="4235134" cy="923330"/>
            </a:xfrm>
            <a:prstGeom prst="rect">
              <a:avLst/>
            </a:prstGeom>
            <a:noFill/>
            <a:ln w="9525">
              <a:noFill/>
              <a:miter lim="800000"/>
              <a:headEnd/>
              <a:tailEnd/>
            </a:ln>
          </p:spPr>
          <p:txBody>
            <a:bodyPr wrap="none">
              <a:spAutoFit/>
            </a:bodyPr>
            <a:lstStyle/>
            <a:p>
              <a:pPr algn="ctr"/>
              <a:r>
                <a:rPr lang="en-US" b="1"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Assist Prof. Dr. Lutfi Ghulam Awazli</a:t>
              </a:r>
            </a:p>
            <a:p>
              <a:pPr algn="ctr"/>
              <a:r>
                <a:rPr lang="en-US" b="1"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Institute of laser for postgraduate studies</a:t>
              </a:r>
            </a:p>
            <a:p>
              <a:pPr algn="ctr"/>
              <a:r>
                <a:rPr lang="en-US" b="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University </a:t>
              </a:r>
              <a:r>
                <a:rPr lang="en-US" b="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of </a:t>
              </a:r>
              <a:r>
                <a:rPr lang="en-US" b="1"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Baghdad</a:t>
              </a:r>
              <a:endPar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124744"/>
            <a:ext cx="8208912" cy="707886"/>
          </a:xfrm>
          <a:prstGeom prst="rect">
            <a:avLst/>
          </a:prstGeom>
        </p:spPr>
        <p:txBody>
          <a:bodyPr wrap="square">
            <a:spAutoFit/>
          </a:bodyPr>
          <a:lstStyle/>
          <a:p>
            <a:pPr algn="l"/>
            <a:r>
              <a:rPr lang="en-US" sz="2000" dirty="0" smtClean="0">
                <a:latin typeface="Times New Roman" pitchFamily="18" charset="0"/>
                <a:cs typeface="Times New Roman" pitchFamily="18" charset="0"/>
              </a:rPr>
              <a:t>If the laser head is made small enough to fit into the hand, the laser can be used by firing </a:t>
            </a:r>
            <a:r>
              <a:rPr lang="en-US" sz="2000" b="1" dirty="0" smtClean="0">
                <a:latin typeface="Times New Roman" pitchFamily="18" charset="0"/>
                <a:cs typeface="Times New Roman" pitchFamily="18" charset="0"/>
              </a:rPr>
              <a:t>directly </a:t>
            </a:r>
            <a:r>
              <a:rPr lang="en-US" sz="2000" dirty="0" smtClean="0">
                <a:latin typeface="Times New Roman" pitchFamily="18" charset="0"/>
                <a:cs typeface="Times New Roman" pitchFamily="18" charset="0"/>
              </a:rPr>
              <a:t>to the target. </a:t>
            </a:r>
          </a:p>
        </p:txBody>
      </p:sp>
      <p:sp>
        <p:nvSpPr>
          <p:cNvPr id="3" name="Rectangle 14"/>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4" name="مستطيل 3"/>
          <p:cNvSpPr/>
          <p:nvPr/>
        </p:nvSpPr>
        <p:spPr>
          <a:xfrm>
            <a:off x="537536" y="476672"/>
            <a:ext cx="2306272" cy="461665"/>
          </a:xfrm>
          <a:prstGeom prst="rect">
            <a:avLst/>
          </a:prstGeom>
          <a:solidFill>
            <a:schemeClr val="bg1"/>
          </a:solidFill>
          <a:ln w="28575">
            <a:solidFill>
              <a:srgbClr val="FF0000"/>
            </a:solidFill>
          </a:ln>
        </p:spPr>
        <p:txBody>
          <a:bodyPr wrap="none">
            <a:spAutoFit/>
          </a:bodyPr>
          <a:lstStyle/>
          <a:p>
            <a:r>
              <a:rPr lang="en-US" sz="2400" b="1" dirty="0" smtClean="0">
                <a:solidFill>
                  <a:srgbClr val="FF0000"/>
                </a:solidFill>
                <a:latin typeface="Times New Roman" pitchFamily="18" charset="0"/>
                <a:cs typeface="Times New Roman" pitchFamily="18" charset="0"/>
              </a:rPr>
              <a:t>4- Direct beam :</a:t>
            </a:r>
          </a:p>
        </p:txBody>
      </p:sp>
      <p:pic>
        <p:nvPicPr>
          <p:cNvPr id="2050" name="Picture 2"/>
          <p:cNvPicPr>
            <a:picLocks noChangeAspect="1" noChangeArrowheads="1"/>
          </p:cNvPicPr>
          <p:nvPr/>
        </p:nvPicPr>
        <p:blipFill>
          <a:blip r:embed="rId2" cstate="print"/>
          <a:srcRect/>
          <a:stretch>
            <a:fillRect/>
          </a:stretch>
        </p:blipFill>
        <p:spPr bwMode="auto">
          <a:xfrm>
            <a:off x="2123728" y="2276872"/>
            <a:ext cx="4464496" cy="2664296"/>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87817" y="2285992"/>
            <a:ext cx="6627455" cy="646331"/>
          </a:xfrm>
          <a:prstGeom prst="rect">
            <a:avLst/>
          </a:prstGeom>
          <a:solidFill>
            <a:schemeClr val="bg1"/>
          </a:solidFill>
          <a:ln w="28575">
            <a:solidFill>
              <a:srgbClr val="FF0000"/>
            </a:solidFill>
          </a:ln>
        </p:spPr>
        <p:txBody>
          <a:bodyPr wrap="none">
            <a:spAutoFit/>
          </a:bodyPr>
          <a:lstStyle/>
          <a:p>
            <a:r>
              <a:rPr lang="en-US" sz="3600" b="1" dirty="0" smtClean="0">
                <a:solidFill>
                  <a:srgbClr val="FF0000"/>
                </a:solidFill>
                <a:latin typeface="Times New Roman" pitchFamily="18" charset="0"/>
                <a:cs typeface="Times New Roman" pitchFamily="18" charset="0"/>
              </a:rPr>
              <a:t>LASER DELIVERY SYSTEMS </a:t>
            </a:r>
            <a:endParaRPr lang="ar-SA" sz="3600" dirty="0"/>
          </a:p>
        </p:txBody>
      </p:sp>
      <p:sp>
        <p:nvSpPr>
          <p:cNvPr id="5" name="Rectangle 5"/>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678768" cy="461665"/>
          </a:xfrm>
          <a:prstGeom prst="rect">
            <a:avLst/>
          </a:prstGeom>
          <a:solidFill>
            <a:schemeClr val="bg1"/>
          </a:solidFill>
          <a:ln w="28575">
            <a:solidFill>
              <a:srgbClr val="FF0000"/>
            </a:solidFill>
          </a:ln>
        </p:spPr>
        <p:txBody>
          <a:bodyPr wrap="square">
            <a:spAutoFit/>
          </a:bodyPr>
          <a:lstStyle/>
          <a:p>
            <a:pPr algn="l"/>
            <a:r>
              <a:rPr lang="en-US" sz="2400" b="1" dirty="0" smtClean="0">
                <a:solidFill>
                  <a:srgbClr val="FF0000"/>
                </a:solidFill>
                <a:latin typeface="Times New Roman" pitchFamily="18" charset="0"/>
                <a:cs typeface="Times New Roman" pitchFamily="18" charset="0"/>
              </a:rPr>
              <a:t>TYPES OF DELIVERY SYSTEMS (LASER TRANSMISSION )</a:t>
            </a:r>
            <a:endParaRPr lang="en-US" sz="2400" b="1" dirty="0">
              <a:solidFill>
                <a:srgbClr val="FF0000"/>
              </a:solidFill>
              <a:latin typeface="Times New Roman" pitchFamily="18" charset="0"/>
              <a:cs typeface="Times New Roman" pitchFamily="18" charset="0"/>
            </a:endParaRPr>
          </a:p>
        </p:txBody>
      </p:sp>
      <p:sp>
        <p:nvSpPr>
          <p:cNvPr id="3" name="Rectangle 6"/>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p:spPr>
        <p:txBody>
          <a:bodyPr wrap="none" anchor="ctr"/>
          <a:lstStyle/>
          <a:p>
            <a:pPr algn="l"/>
            <a:endParaRPr lang="en-US"/>
          </a:p>
        </p:txBody>
      </p:sp>
      <p:sp>
        <p:nvSpPr>
          <p:cNvPr id="4" name="مستطيل 3"/>
          <p:cNvSpPr/>
          <p:nvPr/>
        </p:nvSpPr>
        <p:spPr>
          <a:xfrm>
            <a:off x="323528" y="1124744"/>
            <a:ext cx="8568952" cy="1323439"/>
          </a:xfrm>
          <a:prstGeom prst="rect">
            <a:avLst/>
          </a:prstGeom>
        </p:spPr>
        <p:txBody>
          <a:bodyPr wrap="square">
            <a:spAutoFit/>
          </a:bodyPr>
          <a:lstStyle/>
          <a:p>
            <a:pPr algn="l"/>
            <a:r>
              <a:rPr lang="en-US" sz="2000" dirty="0" smtClean="0">
                <a:latin typeface="Times New Roman" pitchFamily="18" charset="0"/>
                <a:cs typeface="Times New Roman" pitchFamily="18" charset="0"/>
              </a:rPr>
              <a:t>The size and weight of typical surgical laser systems are such that the laser cannot be held in the surgeon’s hand like a scalpel. It is relatively immobile. Therefore some flexible, light weight device must be provided to transmit the radiant power from the laser to the surgical target.</a:t>
            </a:r>
            <a:endParaRPr lang="en-US" sz="2000" dirty="0">
              <a:latin typeface="Times New Roman" pitchFamily="18" charset="0"/>
              <a:cs typeface="Times New Roman" pitchFamily="18" charset="0"/>
            </a:endParaRPr>
          </a:p>
        </p:txBody>
      </p:sp>
      <p:sp>
        <p:nvSpPr>
          <p:cNvPr id="5" name="مستطيل 4"/>
          <p:cNvSpPr/>
          <p:nvPr/>
        </p:nvSpPr>
        <p:spPr>
          <a:xfrm>
            <a:off x="251520" y="2564904"/>
            <a:ext cx="8836201" cy="461665"/>
          </a:xfrm>
          <a:prstGeom prst="rect">
            <a:avLst/>
          </a:prstGeom>
        </p:spPr>
        <p:txBody>
          <a:bodyPr wrap="none">
            <a:spAutoFit/>
          </a:bodyPr>
          <a:lstStyle/>
          <a:p>
            <a:pPr algn="l"/>
            <a:r>
              <a:rPr lang="en-US" sz="2400" b="1" dirty="0" smtClean="0">
                <a:solidFill>
                  <a:srgbClr val="FF0000"/>
                </a:solidFill>
                <a:latin typeface="Times New Roman" pitchFamily="18" charset="0"/>
                <a:cs typeface="Times New Roman" pitchFamily="18" charset="0"/>
              </a:rPr>
              <a:t>There are different types of delivery systems( laser transmission) :</a:t>
            </a:r>
          </a:p>
        </p:txBody>
      </p:sp>
      <p:sp>
        <p:nvSpPr>
          <p:cNvPr id="8" name="مربع نص 7"/>
          <p:cNvSpPr txBox="1"/>
          <p:nvPr/>
        </p:nvSpPr>
        <p:spPr>
          <a:xfrm>
            <a:off x="755576" y="3227492"/>
            <a:ext cx="2850460" cy="1569660"/>
          </a:xfrm>
          <a:prstGeom prst="rect">
            <a:avLst/>
          </a:prstGeom>
          <a:noFill/>
        </p:spPr>
        <p:txBody>
          <a:bodyPr wrap="none" rtlCol="0">
            <a:spAutoFit/>
          </a:bodyPr>
          <a:lstStyle/>
          <a:p>
            <a:pPr algn="l"/>
            <a:r>
              <a:rPr lang="en-US" sz="2400" dirty="0" smtClean="0">
                <a:latin typeface="Times New Roman" pitchFamily="18" charset="0"/>
                <a:cs typeface="Times New Roman" pitchFamily="18" charset="0"/>
              </a:rPr>
              <a:t>1- Optical fiber</a:t>
            </a:r>
          </a:p>
          <a:p>
            <a:pPr algn="l"/>
            <a:r>
              <a:rPr lang="en-US" sz="2400" dirty="0" smtClean="0">
                <a:latin typeface="Times New Roman" pitchFamily="18" charset="0"/>
                <a:cs typeface="Times New Roman" pitchFamily="18" charset="0"/>
              </a:rPr>
              <a:t>2- Articulated arm</a:t>
            </a:r>
          </a:p>
          <a:p>
            <a:pPr algn="l"/>
            <a:r>
              <a:rPr lang="en-US" sz="2400" dirty="0" smtClean="0">
                <a:latin typeface="Times New Roman" pitchFamily="18" charset="0"/>
                <a:cs typeface="Times New Roman" pitchFamily="18" charset="0"/>
              </a:rPr>
              <a:t>3- Hollow waveguide</a:t>
            </a:r>
          </a:p>
          <a:p>
            <a:pPr algn="l"/>
            <a:r>
              <a:rPr lang="en-US" sz="2400" dirty="0" smtClean="0">
                <a:latin typeface="Times New Roman" pitchFamily="18" charset="0"/>
                <a:cs typeface="Times New Roman" pitchFamily="18" charset="0"/>
              </a:rPr>
              <a:t>4- Free beam</a:t>
            </a:r>
            <a:endParaRPr lang="en-US" sz="2400"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cstate="print"/>
          <a:srcRect/>
          <a:stretch>
            <a:fillRect/>
          </a:stretch>
        </p:blipFill>
        <p:spPr bwMode="auto">
          <a:xfrm>
            <a:off x="3851920" y="3212976"/>
            <a:ext cx="4824536" cy="3240360"/>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764704"/>
            <a:ext cx="8496944" cy="2585323"/>
          </a:xfrm>
          <a:prstGeom prst="rect">
            <a:avLst/>
          </a:prstGeom>
        </p:spPr>
        <p:txBody>
          <a:bodyPr wrap="square">
            <a:spAutoFit/>
          </a:bodyPr>
          <a:lstStyle/>
          <a:p>
            <a:pPr algn="l"/>
            <a:r>
              <a:rPr lang="en-US" dirty="0" smtClean="0">
                <a:latin typeface="Times New Roman" pitchFamily="18" charset="0"/>
                <a:cs typeface="Times New Roman" pitchFamily="18" charset="0"/>
              </a:rPr>
              <a:t>The Optical Fibers  is composed of three parts: the</a:t>
            </a: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core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which is a solid slender monofilament of crystalline silicon dioxide, which is coated with an adherent, thin layer of another material, called the </a:t>
            </a:r>
            <a:r>
              <a:rPr lang="en-US" b="1" i="1" dirty="0" smtClean="0">
                <a:solidFill>
                  <a:srgbClr val="FF0000"/>
                </a:solidFill>
                <a:latin typeface="Times New Roman" pitchFamily="18" charset="0"/>
                <a:cs typeface="Times New Roman" pitchFamily="18" charset="0"/>
              </a:rPr>
              <a:t>cladding</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having a lower index of refraction than that of the core. Light is kept in the core by </a:t>
            </a:r>
            <a:r>
              <a:rPr lang="en-US" b="1" dirty="0" smtClean="0">
                <a:latin typeface="Times New Roman" pitchFamily="18" charset="0"/>
                <a:cs typeface="Times New Roman" pitchFamily="18" charset="0"/>
              </a:rPr>
              <a:t>total internal reflection</a:t>
            </a:r>
            <a:r>
              <a:rPr lang="en-US" dirty="0" smtClean="0">
                <a:latin typeface="Times New Roman" pitchFamily="18" charset="0"/>
                <a:cs typeface="Times New Roman" pitchFamily="18" charset="0"/>
              </a:rPr>
              <a:t>. This causes the fiber to act as a waveguide. transmit light between the two ends of the fiber.</a:t>
            </a:r>
            <a:r>
              <a:rPr lang="en-US" dirty="0" smtClean="0"/>
              <a:t> Fibers intended for freehand use in general surgery also have a loose-fitting outer </a:t>
            </a:r>
            <a:r>
              <a:rPr lang="en-US" b="1" dirty="0" smtClean="0">
                <a:solidFill>
                  <a:srgbClr val="FF0000"/>
                </a:solidFill>
              </a:rPr>
              <a:t>jacket</a:t>
            </a:r>
            <a:r>
              <a:rPr lang="en-US" dirty="0" smtClean="0"/>
              <a:t>, or sheath, with a small annular space between it and the cladding of the fiber to allow the transmission of gas or liquid for cooling the fiber and its terminating devices. Both the cladding and the jacket may be made of suitable polymeric materials.</a:t>
            </a:r>
            <a:r>
              <a:rPr lang="en-US" dirty="0" smtClean="0">
                <a:latin typeface="Times New Roman" pitchFamily="18" charset="0"/>
                <a:cs typeface="Times New Roman" pitchFamily="18" charset="0"/>
              </a:rPr>
              <a:t> </a:t>
            </a:r>
          </a:p>
        </p:txBody>
      </p:sp>
      <p:sp>
        <p:nvSpPr>
          <p:cNvPr id="5" name="Rectangle 6"/>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p:spPr>
        <p:txBody>
          <a:bodyPr wrap="none" anchor="ctr"/>
          <a:lstStyle/>
          <a:p>
            <a:pPr algn="l"/>
            <a:endParaRPr lang="en-US"/>
          </a:p>
        </p:txBody>
      </p:sp>
      <p:sp>
        <p:nvSpPr>
          <p:cNvPr id="6" name="مستطيل 5"/>
          <p:cNvSpPr/>
          <p:nvPr/>
        </p:nvSpPr>
        <p:spPr>
          <a:xfrm>
            <a:off x="394557" y="260648"/>
            <a:ext cx="3097323" cy="461665"/>
          </a:xfrm>
          <a:prstGeom prst="rect">
            <a:avLst/>
          </a:prstGeom>
          <a:solidFill>
            <a:schemeClr val="bg1"/>
          </a:solidFill>
          <a:ln w="28575">
            <a:solidFill>
              <a:srgbClr val="FF0000"/>
            </a:solidFill>
          </a:ln>
        </p:spPr>
        <p:txBody>
          <a:bodyPr wrap="none">
            <a:spAutoFit/>
          </a:bodyPr>
          <a:lstStyle/>
          <a:p>
            <a:r>
              <a:rPr lang="en-US" sz="2400" b="1" dirty="0" smtClean="0">
                <a:solidFill>
                  <a:srgbClr val="FF0000"/>
                </a:solidFill>
                <a:latin typeface="Times New Roman" pitchFamily="18" charset="0"/>
                <a:cs typeface="Times New Roman" pitchFamily="18" charset="0"/>
              </a:rPr>
              <a:t>1</a:t>
            </a:r>
            <a:r>
              <a:rPr lang="en-US" sz="2400"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The Optical Fibers :</a:t>
            </a:r>
            <a:endParaRPr lang="en-US" sz="2400" dirty="0">
              <a:solidFill>
                <a:srgbClr val="FF0000"/>
              </a:solidFill>
              <a:latin typeface="Times New Roman" pitchFamily="18" charset="0"/>
              <a:cs typeface="Times New Roman" pitchFamily="18" charset="0"/>
            </a:endParaRPr>
          </a:p>
        </p:txBody>
      </p:sp>
      <p:sp>
        <p:nvSpPr>
          <p:cNvPr id="8" name="مستطيل 7"/>
          <p:cNvSpPr/>
          <p:nvPr/>
        </p:nvSpPr>
        <p:spPr>
          <a:xfrm>
            <a:off x="251520" y="3356992"/>
            <a:ext cx="5040560" cy="3416320"/>
          </a:xfrm>
          <a:prstGeom prst="rect">
            <a:avLst/>
          </a:prstGeom>
        </p:spPr>
        <p:txBody>
          <a:bodyPr wrap="square">
            <a:spAutoFit/>
          </a:bodyPr>
          <a:lstStyle/>
          <a:p>
            <a:pPr algn="l"/>
            <a:r>
              <a:rPr lang="en-US" dirty="0" smtClean="0">
                <a:latin typeface="Times New Roman" pitchFamily="18" charset="0"/>
                <a:cs typeface="Times New Roman" pitchFamily="18" charset="0"/>
              </a:rPr>
              <a:t>The Optical Fiber is an almost ideal method of transmission because it transmits a good percentage of optical power. It is flexible and solid and can be used inside the body with flexible endoscope. </a:t>
            </a:r>
          </a:p>
          <a:p>
            <a:pPr algn="l"/>
            <a:endParaRPr lang="en-US" sz="1000" dirty="0" smtClean="0">
              <a:latin typeface="Times New Roman" pitchFamily="18" charset="0"/>
              <a:cs typeface="Times New Roman" pitchFamily="18" charset="0"/>
            </a:endParaRPr>
          </a:p>
          <a:p>
            <a:pPr algn="l"/>
            <a:r>
              <a:rPr lang="en-US" dirty="0" smtClean="0">
                <a:latin typeface="Times New Roman" pitchFamily="18" charset="0"/>
                <a:cs typeface="Times New Roman" pitchFamily="18" charset="0"/>
              </a:rPr>
              <a:t>However, there are </a:t>
            </a:r>
            <a:r>
              <a:rPr lang="en-US" b="1" dirty="0" smtClean="0">
                <a:solidFill>
                  <a:srgbClr val="FF0000"/>
                </a:solidFill>
                <a:latin typeface="Times New Roman" pitchFamily="18" charset="0"/>
                <a:cs typeface="Times New Roman" pitchFamily="18" charset="0"/>
              </a:rPr>
              <a:t>two limitations</a:t>
            </a:r>
            <a:r>
              <a:rPr lang="en-US" dirty="0" smtClean="0">
                <a:latin typeface="Times New Roman" pitchFamily="18" charset="0"/>
                <a:cs typeface="Times New Roman" pitchFamily="18" charset="0"/>
              </a:rPr>
              <a:t>. It can only transmit near-ultraviolet, visible and near infrared wavelengths in CW output or in long pulses (micro- and milliseconds). Moreover, it changes the geometry of the laser beam which, as it exits the fiber, is no longer almost parallel but strongly diverging.</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5364088" y="3284984"/>
            <a:ext cx="3276228" cy="2808312"/>
          </a:xfrm>
          <a:prstGeom prst="rect">
            <a:avLst/>
          </a:prstGeom>
          <a:noFill/>
          <a:ln w="9525">
            <a:noFill/>
            <a:miter lim="800000"/>
            <a:headEnd/>
            <a:tailEnd/>
          </a:ln>
        </p:spPr>
      </p:pic>
      <p:sp>
        <p:nvSpPr>
          <p:cNvPr id="9" name="مربع نص 8"/>
          <p:cNvSpPr txBox="1"/>
          <p:nvPr/>
        </p:nvSpPr>
        <p:spPr>
          <a:xfrm>
            <a:off x="5076056" y="6156012"/>
            <a:ext cx="3697615" cy="369332"/>
          </a:xfrm>
          <a:prstGeom prst="rect">
            <a:avLst/>
          </a:prstGeom>
          <a:noFill/>
        </p:spPr>
        <p:txBody>
          <a:bodyPr wrap="none" rtlCol="0">
            <a:spAutoFit/>
          </a:bodyPr>
          <a:lstStyle/>
          <a:p>
            <a:r>
              <a:rPr lang="en-US" dirty="0" smtClean="0"/>
              <a:t>The structure of a typical optical fiber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39552" y="620688"/>
            <a:ext cx="7992888" cy="5400600"/>
          </a:xfrm>
          <a:prstGeom prst="rect">
            <a:avLst/>
          </a:prstGeom>
          <a:noFill/>
          <a:ln w="9525">
            <a:noFill/>
            <a:miter lim="800000"/>
            <a:headEnd/>
            <a:tailEnd/>
          </a:ln>
        </p:spPr>
      </p:pic>
      <p:sp>
        <p:nvSpPr>
          <p:cNvPr id="6" name="Rectangle 6"/>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p:spPr>
        <p:txBody>
          <a:bodyPr wrap="none" anchor="ctr"/>
          <a:lstStyle/>
          <a:p>
            <a:pPr algn="l"/>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5148064" y="620688"/>
            <a:ext cx="3744416" cy="3168351"/>
          </a:xfrm>
          <a:prstGeom prst="rect">
            <a:avLst/>
          </a:prstGeom>
          <a:noFill/>
          <a:ln w="9525">
            <a:noFill/>
            <a:miter lim="800000"/>
            <a:headEnd/>
            <a:tailEnd/>
          </a:ln>
        </p:spPr>
      </p:pic>
      <p:sp>
        <p:nvSpPr>
          <p:cNvPr id="5" name="Rectangle 6"/>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p:spPr>
        <p:txBody>
          <a:bodyPr wrap="none" anchor="ctr"/>
          <a:lstStyle/>
          <a:p>
            <a:pPr algn="l"/>
            <a:endParaRPr lang="en-US"/>
          </a:p>
        </p:txBody>
      </p:sp>
      <p:pic>
        <p:nvPicPr>
          <p:cNvPr id="4098" name="Picture 2"/>
          <p:cNvPicPr>
            <a:picLocks noChangeAspect="1" noChangeArrowheads="1"/>
          </p:cNvPicPr>
          <p:nvPr/>
        </p:nvPicPr>
        <p:blipFill>
          <a:blip r:embed="rId3" cstate="print"/>
          <a:srcRect/>
          <a:stretch>
            <a:fillRect/>
          </a:stretch>
        </p:blipFill>
        <p:spPr bwMode="auto">
          <a:xfrm>
            <a:off x="539552" y="4149080"/>
            <a:ext cx="8136904" cy="2298551"/>
          </a:xfrm>
          <a:prstGeom prst="rect">
            <a:avLst/>
          </a:prstGeom>
          <a:noFill/>
          <a:ln w="9525">
            <a:solidFill>
              <a:schemeClr val="tx1"/>
            </a:solidFill>
            <a:miter lim="800000"/>
            <a:headEnd/>
            <a:tailEnd/>
          </a:ln>
        </p:spPr>
      </p:pic>
      <p:sp>
        <p:nvSpPr>
          <p:cNvPr id="7" name="مستطيل 6"/>
          <p:cNvSpPr/>
          <p:nvPr/>
        </p:nvSpPr>
        <p:spPr>
          <a:xfrm>
            <a:off x="251520" y="404664"/>
            <a:ext cx="4824536" cy="3416320"/>
          </a:xfrm>
          <a:prstGeom prst="rect">
            <a:avLst/>
          </a:prstGeom>
        </p:spPr>
        <p:txBody>
          <a:bodyPr wrap="square">
            <a:spAutoFit/>
          </a:bodyPr>
          <a:lstStyle/>
          <a:p>
            <a:pPr algn="l"/>
            <a:r>
              <a:rPr lang="en-US" sz="2400" b="1" dirty="0" smtClean="0">
                <a:solidFill>
                  <a:srgbClr val="FF0000"/>
                </a:solidFill>
                <a:latin typeface="Times New Roman" pitchFamily="18" charset="0"/>
                <a:cs typeface="Times New Roman" pitchFamily="18" charset="0"/>
              </a:rPr>
              <a:t>The acceptance angle : </a:t>
            </a:r>
            <a:r>
              <a:rPr lang="en-US" sz="2400" dirty="0" smtClean="0">
                <a:latin typeface="Times New Roman" pitchFamily="18" charset="0"/>
                <a:cs typeface="Times New Roman" pitchFamily="18" charset="0"/>
              </a:rPr>
              <a:t>is the largest incident angle ray that can be coupled into a guided ray within the fiber. </a:t>
            </a:r>
          </a:p>
          <a:p>
            <a:pPr algn="l"/>
            <a:r>
              <a:rPr lang="en-US" sz="2400" dirty="0" smtClean="0">
                <a:latin typeface="Times New Roman" pitchFamily="18" charset="0"/>
                <a:cs typeface="Times New Roman" pitchFamily="18" charset="0"/>
              </a:rPr>
              <a:t>Light rays whose angles of incidence exceed this limit do not undergo total internal reflection. </a:t>
            </a:r>
          </a:p>
          <a:p>
            <a:pPr algn="l"/>
            <a:r>
              <a:rPr lang="en-US" sz="2400" dirty="0" smtClean="0">
                <a:latin typeface="Times New Roman" pitchFamily="18" charset="0"/>
                <a:cs typeface="Times New Roman" pitchFamily="18" charset="0"/>
              </a:rPr>
              <a:t>The acceptance angle is </a:t>
            </a:r>
            <a:r>
              <a:rPr lang="en-US" sz="2400" u="sng" dirty="0" smtClean="0">
                <a:latin typeface="Times New Roman" pitchFamily="18" charset="0"/>
                <a:cs typeface="Times New Roman" pitchFamily="18" charset="0"/>
              </a:rPr>
              <a:t>related</a:t>
            </a:r>
            <a:r>
              <a:rPr lang="en-US" sz="2400" dirty="0" smtClean="0">
                <a:latin typeface="Times New Roman" pitchFamily="18" charset="0"/>
                <a:cs typeface="Times New Roman" pitchFamily="18" charset="0"/>
              </a:rPr>
              <a:t> to the refractive indices of the core, and the surrounding cladding.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60648"/>
            <a:ext cx="2928046" cy="461665"/>
          </a:xfrm>
          <a:prstGeom prst="rect">
            <a:avLst/>
          </a:prstGeom>
          <a:solidFill>
            <a:schemeClr val="bg1"/>
          </a:solidFill>
          <a:ln w="28575">
            <a:solidFill>
              <a:srgbClr val="FF0000"/>
            </a:solidFill>
          </a:ln>
        </p:spPr>
        <p:txBody>
          <a:bodyPr wrap="none">
            <a:spAutoFit/>
          </a:bodyPr>
          <a:lstStyle/>
          <a:p>
            <a:r>
              <a:rPr lang="en-US" sz="2400" b="1" dirty="0" smtClean="0">
                <a:solidFill>
                  <a:srgbClr val="FF0000"/>
                </a:solidFill>
                <a:latin typeface="Times New Roman" pitchFamily="18" charset="0"/>
                <a:cs typeface="Times New Roman" pitchFamily="18" charset="0"/>
              </a:rPr>
              <a:t>2</a:t>
            </a:r>
            <a:r>
              <a:rPr lang="en-US" sz="2400"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Articulated arms :</a:t>
            </a:r>
            <a:endParaRPr lang="en-US" sz="2400" b="1" dirty="0">
              <a:solidFill>
                <a:srgbClr val="FF0000"/>
              </a:solidFill>
              <a:latin typeface="Times New Roman" pitchFamily="18" charset="0"/>
              <a:cs typeface="Times New Roman" pitchFamily="18" charset="0"/>
            </a:endParaRPr>
          </a:p>
        </p:txBody>
      </p:sp>
      <p:sp>
        <p:nvSpPr>
          <p:cNvPr id="3" name="Rectangle 6"/>
          <p:cNvSpPr>
            <a:spLocks noChangeArrowheads="1"/>
          </p:cNvSpPr>
          <p:nvPr/>
        </p:nvSpPr>
        <p:spPr bwMode="auto">
          <a:xfrm>
            <a:off x="152400" y="152400"/>
            <a:ext cx="8839200" cy="6553200"/>
          </a:xfrm>
          <a:prstGeom prst="rect">
            <a:avLst/>
          </a:prstGeom>
          <a:noFill/>
          <a:ln w="88900" cmpd="tri">
            <a:solidFill>
              <a:srgbClr val="FF0000"/>
            </a:solidFill>
            <a:miter lim="800000"/>
            <a:headEnd/>
            <a:tailEnd/>
          </a:ln>
        </p:spPr>
        <p:txBody>
          <a:bodyPr wrap="none" anchor="ctr"/>
          <a:lstStyle/>
          <a:p>
            <a:pPr algn="l"/>
            <a:endParaRPr lang="en-US"/>
          </a:p>
        </p:txBody>
      </p:sp>
      <p:sp>
        <p:nvSpPr>
          <p:cNvPr id="4" name="مستطيل 3"/>
          <p:cNvSpPr/>
          <p:nvPr/>
        </p:nvSpPr>
        <p:spPr>
          <a:xfrm>
            <a:off x="251520" y="764704"/>
            <a:ext cx="8678198" cy="2554545"/>
          </a:xfrm>
          <a:prstGeom prst="rect">
            <a:avLst/>
          </a:prstGeom>
        </p:spPr>
        <p:txBody>
          <a:bodyPr wrap="square">
            <a:spAutoFit/>
          </a:bodyPr>
          <a:lstStyle/>
          <a:p>
            <a:pPr algn="l"/>
            <a:r>
              <a:rPr lang="en-US" sz="2000" dirty="0" smtClean="0">
                <a:latin typeface="Times New Roman" pitchFamily="18" charset="0"/>
                <a:cs typeface="Times New Roman" pitchFamily="18" charset="0"/>
              </a:rPr>
              <a:t>The articulated arms consists of seven rigid, metallic, 90º elbows, each with a plane</a:t>
            </a:r>
          </a:p>
          <a:p>
            <a:pPr algn="l"/>
            <a:r>
              <a:rPr lang="en-US" sz="2000" dirty="0" smtClean="0">
                <a:latin typeface="Times New Roman" pitchFamily="18" charset="0"/>
                <a:cs typeface="Times New Roman" pitchFamily="18" charset="0"/>
              </a:rPr>
              <a:t>mirror at its apex, set at 45º to the axes of the elbow’s stubs, and two long, straight rigid tubes. The first four elbows are connected in two close coupled pairs, and the last three are connected as a close coupled triplet. Each elbow is free to rotate a full 360º relative to the elbow just proximal to it, while always maintaining coaxial alignment of the mirrors that face one another. The proximal straight tube connects the first elbow-pair to the second, and the distal straight tube connects the second elbow-pair to the elbow triplet at the output end of the arm.</a:t>
            </a:r>
            <a:endParaRPr lang="en-US"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5076056" y="3284984"/>
            <a:ext cx="3816424" cy="3312368"/>
          </a:xfrm>
          <a:prstGeom prst="rect">
            <a:avLst/>
          </a:prstGeom>
          <a:noFill/>
          <a:ln w="9525">
            <a:solidFill>
              <a:srgbClr val="3333FF"/>
            </a:solidFill>
            <a:miter lim="800000"/>
            <a:headEnd/>
            <a:tailEnd/>
          </a:ln>
        </p:spPr>
      </p:pic>
      <p:sp>
        <p:nvSpPr>
          <p:cNvPr id="7" name="مستطيل 6"/>
          <p:cNvSpPr/>
          <p:nvPr/>
        </p:nvSpPr>
        <p:spPr>
          <a:xfrm>
            <a:off x="251520" y="3284984"/>
            <a:ext cx="4752528" cy="3477875"/>
          </a:xfrm>
          <a:prstGeom prst="rect">
            <a:avLst/>
          </a:prstGeom>
        </p:spPr>
        <p:txBody>
          <a:bodyPr wrap="square">
            <a:spAutoFit/>
          </a:bodyPr>
          <a:lstStyle/>
          <a:p>
            <a:pPr algn="l"/>
            <a:r>
              <a:rPr lang="en-US" sz="2000" dirty="0" smtClean="0">
                <a:latin typeface="Times New Roman" pitchFamily="18" charset="0"/>
                <a:cs typeface="Times New Roman" pitchFamily="18" charset="0"/>
              </a:rPr>
              <a:t>For lasers emitting in the far ultraviolet ( </a:t>
            </a:r>
            <a:r>
              <a:rPr lang="en-US" sz="2000" dirty="0" err="1" smtClean="0">
                <a:latin typeface="Times New Roman" pitchFamily="18" charset="0"/>
                <a:cs typeface="Times New Roman" pitchFamily="18" charset="0"/>
              </a:rPr>
              <a:t>excimer</a:t>
            </a:r>
            <a:r>
              <a:rPr lang="en-US" sz="2000" dirty="0" smtClean="0">
                <a:latin typeface="Times New Roman" pitchFamily="18" charset="0"/>
                <a:cs typeface="Times New Roman" pitchFamily="18" charset="0"/>
              </a:rPr>
              <a:t> lasers: 193 nm) or in the far infrared region ( carbon dioxide lasers: 10600 nm) or for very short pulses (e.g. nanosecond </a:t>
            </a:r>
            <a:r>
              <a:rPr lang="en-US" sz="2000" dirty="0" err="1" smtClean="0">
                <a:latin typeface="Times New Roman" pitchFamily="18" charset="0"/>
                <a:cs typeface="Times New Roman" pitchFamily="18" charset="0"/>
              </a:rPr>
              <a:t>Nd:YAG</a:t>
            </a:r>
            <a:r>
              <a:rPr lang="en-US" sz="2000" dirty="0" smtClean="0">
                <a:latin typeface="Times New Roman" pitchFamily="18" charset="0"/>
                <a:cs typeface="Times New Roman" pitchFamily="18" charset="0"/>
              </a:rPr>
              <a:t> lasers) it is necessary to use an articulated arm with multiple mirrors. These articulated arms do not change the beam geometry which remains almost parallel. The technology of articulated arms has progressed recently. But they are still bulky and cannot be used in a flexible endoscope.</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4" name="مستطيل 3"/>
          <p:cNvSpPr/>
          <p:nvPr/>
        </p:nvSpPr>
        <p:spPr>
          <a:xfrm>
            <a:off x="323528" y="404664"/>
            <a:ext cx="8496944" cy="1323439"/>
          </a:xfrm>
          <a:prstGeom prst="rect">
            <a:avLst/>
          </a:prstGeom>
        </p:spPr>
        <p:txBody>
          <a:bodyPr wrap="square">
            <a:spAutoFit/>
          </a:bodyPr>
          <a:lstStyle/>
          <a:p>
            <a:pPr algn="l"/>
            <a:r>
              <a:rPr lang="en-US" sz="2000" dirty="0" smtClean="0">
                <a:latin typeface="Times New Roman" pitchFamily="18" charset="0"/>
                <a:cs typeface="Times New Roman" pitchFamily="18" charset="0"/>
              </a:rPr>
              <a:t>At the distal end of the arm, a focusing hand-piece may be attached for free-hand surgery, the arm may be coupled to a micromanipulator for use with a surgical microscope, or the arm may be connected to a rigid endoscope (laparoscope, bronchoscope, </a:t>
            </a:r>
            <a:r>
              <a:rPr lang="en-US" sz="2000" dirty="0" err="1" smtClean="0">
                <a:latin typeface="Times New Roman" pitchFamily="18" charset="0"/>
                <a:cs typeface="Times New Roman" pitchFamily="18" charset="0"/>
              </a:rPr>
              <a:t>arthroscope</a:t>
            </a:r>
            <a:r>
              <a:rPr lang="en-US" sz="2000" dirty="0" smtClean="0">
                <a:latin typeface="Times New Roman" pitchFamily="18" charset="0"/>
                <a:cs typeface="Times New Roman" pitchFamily="18" charset="0"/>
              </a:rPr>
              <a:t>, etc.).</a:t>
            </a:r>
            <a:endParaRPr lang="en-US" sz="20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827584" y="1772816"/>
            <a:ext cx="3672408" cy="4104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3" cstate="print"/>
          <a:srcRect/>
          <a:stretch>
            <a:fillRect/>
          </a:stretch>
        </p:blipFill>
        <p:spPr bwMode="auto">
          <a:xfrm>
            <a:off x="5292080" y="1772816"/>
            <a:ext cx="3082305" cy="4104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ستطيل 6"/>
          <p:cNvSpPr/>
          <p:nvPr/>
        </p:nvSpPr>
        <p:spPr>
          <a:xfrm>
            <a:off x="251520" y="5949280"/>
            <a:ext cx="5040560" cy="646331"/>
          </a:xfrm>
          <a:prstGeom prst="rect">
            <a:avLst/>
          </a:prstGeom>
        </p:spPr>
        <p:txBody>
          <a:bodyPr wrap="square">
            <a:spAutoFit/>
          </a:bodyPr>
          <a:lstStyle/>
          <a:p>
            <a:pPr algn="l"/>
            <a:r>
              <a:rPr lang="en-US" b="1" dirty="0" smtClean="0"/>
              <a:t>Figure: Schematic drawing of a typical articulated arm used for transmitting the beam of a CO2 laser.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916832"/>
            <a:ext cx="5400600" cy="4708981"/>
          </a:xfrm>
          <a:prstGeom prst="rect">
            <a:avLst/>
          </a:prstGeom>
        </p:spPr>
        <p:txBody>
          <a:bodyPr wrap="square">
            <a:spAutoFit/>
          </a:bodyPr>
          <a:lstStyle/>
          <a:p>
            <a:pPr algn="l"/>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There are two types of hollow guides:</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gn="l"/>
            <a:r>
              <a:rPr lang="en-US" sz="2000" dirty="0" smtClean="0">
                <a:solidFill>
                  <a:srgbClr val="FF0000"/>
                </a:solidFill>
                <a:latin typeface="Times New Roman" pitchFamily="18" charset="0"/>
                <a:cs typeface="Times New Roman" pitchFamily="18" charset="0"/>
              </a:rPr>
              <a:t>Rigid hollow </a:t>
            </a:r>
            <a:r>
              <a:rPr lang="en-US" sz="2000" dirty="0" smtClean="0">
                <a:latin typeface="Times New Roman" pitchFamily="18" charset="0"/>
                <a:cs typeface="Times New Roman" pitchFamily="18" charset="0"/>
              </a:rPr>
              <a:t>made of either a metal-like stainless steel or aluminum tubes with the interior surface highly polished, which have the ability to guide the laser light along several tens of cm with very little loss of power. Their exterior diameter varies from about 2 to 5 mm. They are well suited to the use of CO</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lasers in endoscopy. </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gn="l"/>
            <a:r>
              <a:rPr lang="en-US" sz="2000" dirty="0" smtClean="0">
                <a:solidFill>
                  <a:srgbClr val="FF0000"/>
                </a:solidFill>
                <a:latin typeface="Times New Roman" pitchFamily="18" charset="0"/>
                <a:cs typeface="Times New Roman" pitchFamily="18" charset="0"/>
              </a:rPr>
              <a:t>Flexible hollow </a:t>
            </a:r>
            <a:r>
              <a:rPr lang="en-US" sz="2000" dirty="0" smtClean="0">
                <a:latin typeface="Times New Roman" pitchFamily="18" charset="0"/>
                <a:cs typeface="Times New Roman" pitchFamily="18" charset="0"/>
              </a:rPr>
              <a:t>tubes whose interior is coated with a metallic deposit which reflects a CO</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laser beam. This technology is less expensive than the articulated arm, and so they are often used with basic CO</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lasers, with maximum power of 20 W.</a:t>
            </a:r>
          </a:p>
        </p:txBody>
      </p:sp>
      <p:sp>
        <p:nvSpPr>
          <p:cNvPr id="3" name="مستطيل 2"/>
          <p:cNvSpPr/>
          <p:nvPr/>
        </p:nvSpPr>
        <p:spPr>
          <a:xfrm>
            <a:off x="488753" y="404664"/>
            <a:ext cx="3219151" cy="461665"/>
          </a:xfrm>
          <a:prstGeom prst="rect">
            <a:avLst/>
          </a:prstGeom>
          <a:solidFill>
            <a:schemeClr val="bg1"/>
          </a:solidFill>
          <a:ln w="28575">
            <a:solidFill>
              <a:srgbClr val="FF0000"/>
            </a:solidFill>
          </a:ln>
        </p:spPr>
        <p:txBody>
          <a:bodyPr wrap="none">
            <a:spAutoFit/>
          </a:bodyPr>
          <a:lstStyle/>
          <a:p>
            <a:r>
              <a:rPr lang="en-US" sz="2400" b="1" dirty="0" smtClean="0">
                <a:solidFill>
                  <a:srgbClr val="FF0000"/>
                </a:solidFill>
                <a:latin typeface="Times New Roman" pitchFamily="18" charset="0"/>
                <a:cs typeface="Times New Roman" pitchFamily="18" charset="0"/>
              </a:rPr>
              <a:t>3- Hollow waveguides :</a:t>
            </a:r>
            <a:endParaRPr lang="en-US" sz="2400" dirty="0">
              <a:solidFill>
                <a:srgbClr val="FF0000"/>
              </a:solidFill>
            </a:endParaRPr>
          </a:p>
        </p:txBody>
      </p:sp>
      <p:sp>
        <p:nvSpPr>
          <p:cNvPr id="4" name="Rectangle 14"/>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5" name="مستطيل 4"/>
          <p:cNvSpPr/>
          <p:nvPr/>
        </p:nvSpPr>
        <p:spPr>
          <a:xfrm>
            <a:off x="251520" y="908720"/>
            <a:ext cx="8568952" cy="1015663"/>
          </a:xfrm>
          <a:prstGeom prst="rect">
            <a:avLst/>
          </a:prstGeom>
        </p:spPr>
        <p:txBody>
          <a:bodyPr wrap="square">
            <a:spAutoFit/>
          </a:bodyPr>
          <a:lstStyle/>
          <a:p>
            <a:pPr algn="l"/>
            <a:r>
              <a:rPr lang="en-US" sz="2000" dirty="0" smtClean="0">
                <a:latin typeface="Times New Roman" pitchFamily="18" charset="0"/>
                <a:cs typeface="Times New Roman" pitchFamily="18" charset="0"/>
              </a:rPr>
              <a:t>In the latter half of the 1980s, several companies introduced </a:t>
            </a:r>
            <a:r>
              <a:rPr lang="en-US" sz="2000" b="1" dirty="0" smtClean="0">
                <a:latin typeface="Times New Roman" pitchFamily="18" charset="0"/>
                <a:cs typeface="Times New Roman" pitchFamily="18" charset="0"/>
              </a:rPr>
              <a:t>hollow tubes </a:t>
            </a:r>
            <a:r>
              <a:rPr lang="en-US" sz="2000" dirty="0" smtClean="0">
                <a:latin typeface="Times New Roman" pitchFamily="18" charset="0"/>
                <a:cs typeface="Times New Roman" pitchFamily="18" charset="0"/>
              </a:rPr>
              <a:t>for the transmission of light from the CO2 laser. The cross-section of such waveguides is usually circular.</a:t>
            </a:r>
            <a:endParaRPr lang="en-US" sz="20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5724128" y="1628800"/>
            <a:ext cx="3024336" cy="3384376"/>
          </a:xfrm>
          <a:prstGeom prst="rect">
            <a:avLst/>
          </a:prstGeom>
          <a:noFill/>
          <a:ln w="9525">
            <a:solidFill>
              <a:srgbClr val="3333FF"/>
            </a:solidFill>
            <a:miter lim="800000"/>
            <a:headEnd/>
            <a:tailEnd/>
          </a:ln>
        </p:spPr>
      </p:pic>
      <p:sp>
        <p:nvSpPr>
          <p:cNvPr id="7" name="مستطيل 6"/>
          <p:cNvSpPr/>
          <p:nvPr/>
        </p:nvSpPr>
        <p:spPr>
          <a:xfrm>
            <a:off x="5580112" y="5042118"/>
            <a:ext cx="3312368" cy="1600438"/>
          </a:xfrm>
          <a:prstGeom prst="rect">
            <a:avLst/>
          </a:prstGeom>
        </p:spPr>
        <p:txBody>
          <a:bodyPr wrap="square">
            <a:spAutoFit/>
          </a:bodyPr>
          <a:lstStyle/>
          <a:p>
            <a:pPr algn="l"/>
            <a:r>
              <a:rPr lang="en-US" sz="1400" dirty="0" smtClean="0">
                <a:latin typeface="Times New Roman" pitchFamily="18" charset="0"/>
                <a:cs typeface="Times New Roman" pitchFamily="18" charset="0"/>
              </a:rPr>
              <a:t>Figure : </a:t>
            </a:r>
            <a:r>
              <a:rPr lang="en-US" sz="1400" dirty="0" err="1" smtClean="0">
                <a:latin typeface="Times New Roman" pitchFamily="18" charset="0"/>
                <a:cs typeface="Times New Roman" pitchFamily="18" charset="0"/>
              </a:rPr>
              <a:t>Luxar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Lumenis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Novapulse</a:t>
            </a:r>
            <a:r>
              <a:rPr lang="en-US" sz="1400" dirty="0" smtClean="0">
                <a:latin typeface="Times New Roman" pitchFamily="18" charset="0"/>
                <a:cs typeface="Times New Roman" pitchFamily="18" charset="0"/>
              </a:rPr>
              <a:t> Model LX-20SP CO2 laser rated at 20 watts output power. The beam is transmitted through a long, slender, flexible, hollow waveguide fiber terminated in a </a:t>
            </a:r>
            <a:r>
              <a:rPr lang="en-US" sz="1400" dirty="0" err="1" smtClean="0">
                <a:latin typeface="Times New Roman" pitchFamily="18" charset="0"/>
                <a:cs typeface="Times New Roman" pitchFamily="18" charset="0"/>
              </a:rPr>
              <a:t>handpiece</a:t>
            </a:r>
            <a:r>
              <a:rPr lang="en-US" sz="1400" dirty="0" smtClean="0">
                <a:latin typeface="Times New Roman" pitchFamily="18" charset="0"/>
                <a:cs typeface="Times New Roman" pitchFamily="18" charset="0"/>
              </a:rPr>
              <a:t> for free-hand surgery.  Courtesy of </a:t>
            </a:r>
            <a:r>
              <a:rPr lang="en-US" sz="1400" dirty="0" err="1" smtClean="0">
                <a:latin typeface="Times New Roman" pitchFamily="18" charset="0"/>
                <a:cs typeface="Times New Roman" pitchFamily="18" charset="0"/>
              </a:rPr>
              <a:t>Luxar</a:t>
            </a:r>
            <a:r>
              <a:rPr lang="en-US" sz="1400" dirty="0" smtClean="0">
                <a:latin typeface="Times New Roman" pitchFamily="18" charset="0"/>
                <a:cs typeface="Times New Roman" pitchFamily="18" charset="0"/>
              </a:rPr>
              <a:t> Corporation, Bothell, WA.</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TotalTime>
  <Words>662</Words>
  <Application>Microsoft Office PowerPoint</Application>
  <PresentationFormat>عرض على الشاشة (3:4)‏</PresentationFormat>
  <Paragraphs>36</Paragraphs>
  <Slides>10</Slides>
  <Notes>1</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LUTFI</dc:creator>
  <cp:lastModifiedBy>د.لطفي غلام</cp:lastModifiedBy>
  <cp:revision>182</cp:revision>
  <dcterms:created xsi:type="dcterms:W3CDTF">2014-03-19T19:55:15Z</dcterms:created>
  <dcterms:modified xsi:type="dcterms:W3CDTF">2017-02-25T19:27:54Z</dcterms:modified>
</cp:coreProperties>
</file>